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25" r:id="rId2"/>
    <p:sldId id="336" r:id="rId3"/>
    <p:sldId id="334" r:id="rId4"/>
    <p:sldId id="335" r:id="rId5"/>
  </p:sldIdLst>
  <p:sldSz cx="9144000" cy="6858000" type="screen4x3"/>
  <p:notesSz cx="6797675" cy="98742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5" userDrawn="1">
          <p15:clr>
            <a:srgbClr val="A4A3A4"/>
          </p15:clr>
        </p15:guide>
        <p15:guide id="2" pos="43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EDEC"/>
    <a:srgbClr val="FAE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Средний стиль 2 -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Средний стиль 2 -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01" autoAdjust="0"/>
    <p:restoredTop sz="99456" autoAdjust="0"/>
  </p:normalViewPr>
  <p:slideViewPr>
    <p:cSldViewPr snapToGrid="0">
      <p:cViewPr varScale="1">
        <p:scale>
          <a:sx n="63" d="100"/>
          <a:sy n="63" d="100"/>
        </p:scale>
        <p:origin x="1644" y="52"/>
      </p:cViewPr>
      <p:guideLst>
        <p:guide orient="horz" pos="935"/>
        <p:guide pos="43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howGuides="1">
      <p:cViewPr varScale="1">
        <p:scale>
          <a:sx n="55" d="100"/>
          <a:sy n="55" d="100"/>
        </p:scale>
        <p:origin x="-2904" y="-102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5659" cy="493713"/>
          </a:xfrm>
          <a:prstGeom prst="rect">
            <a:avLst/>
          </a:prstGeom>
        </p:spPr>
        <p:txBody>
          <a:bodyPr vert="horz" lIns="91428" tIns="45715" rIns="91428" bIns="45715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50446" y="1"/>
            <a:ext cx="2945659" cy="493713"/>
          </a:xfrm>
          <a:prstGeom prst="rect">
            <a:avLst/>
          </a:prstGeom>
        </p:spPr>
        <p:txBody>
          <a:bodyPr vert="horz" lIns="91428" tIns="45715" rIns="91428" bIns="45715" rtlCol="0"/>
          <a:lstStyle>
            <a:lvl1pPr algn="r">
              <a:defRPr sz="1200"/>
            </a:lvl1pPr>
          </a:lstStyle>
          <a:p>
            <a:fld id="{E67937DA-2395-4925-9412-28F4CA6516B0}" type="datetimeFigureOut">
              <a:rPr lang="ru-RU" smtClean="0"/>
              <a:pPr/>
              <a:t>18.07.2024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2" y="9378825"/>
            <a:ext cx="2945659" cy="493713"/>
          </a:xfrm>
          <a:prstGeom prst="rect">
            <a:avLst/>
          </a:prstGeom>
        </p:spPr>
        <p:txBody>
          <a:bodyPr vert="horz" lIns="91428" tIns="45715" rIns="91428" bIns="45715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50446" y="9378825"/>
            <a:ext cx="2945659" cy="493713"/>
          </a:xfrm>
          <a:prstGeom prst="rect">
            <a:avLst/>
          </a:prstGeom>
        </p:spPr>
        <p:txBody>
          <a:bodyPr vert="horz" lIns="91428" tIns="45715" rIns="91428" bIns="45715" rtlCol="0" anchor="b"/>
          <a:lstStyle>
            <a:lvl1pPr algn="r">
              <a:defRPr sz="1200"/>
            </a:lvl1pPr>
          </a:lstStyle>
          <a:p>
            <a:fld id="{9A7E44E4-0163-432D-A4FE-08D4893835C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24348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5659" cy="493713"/>
          </a:xfrm>
          <a:prstGeom prst="rect">
            <a:avLst/>
          </a:prstGeom>
        </p:spPr>
        <p:txBody>
          <a:bodyPr vert="horz" lIns="91428" tIns="45715" rIns="91428" bIns="45715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6" y="1"/>
            <a:ext cx="2945659" cy="493713"/>
          </a:xfrm>
          <a:prstGeom prst="rect">
            <a:avLst/>
          </a:prstGeom>
        </p:spPr>
        <p:txBody>
          <a:bodyPr vert="horz" lIns="91428" tIns="45715" rIns="91428" bIns="45715" rtlCol="0"/>
          <a:lstStyle>
            <a:lvl1pPr algn="r">
              <a:defRPr sz="1200"/>
            </a:lvl1pPr>
          </a:lstStyle>
          <a:p>
            <a:fld id="{74B79C30-F2D6-46F4-B4A7-56519020E977}" type="datetimeFigureOut">
              <a:rPr lang="ru-RU" smtClean="0"/>
              <a:pPr/>
              <a:t>18.07.2024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41363"/>
            <a:ext cx="493712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8" tIns="45715" rIns="91428" bIns="45715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690271"/>
            <a:ext cx="5438140" cy="4443413"/>
          </a:xfrm>
          <a:prstGeom prst="rect">
            <a:avLst/>
          </a:prstGeom>
        </p:spPr>
        <p:txBody>
          <a:bodyPr vert="horz" lIns="91428" tIns="45715" rIns="91428" bIns="45715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2" y="9378825"/>
            <a:ext cx="2945659" cy="493713"/>
          </a:xfrm>
          <a:prstGeom prst="rect">
            <a:avLst/>
          </a:prstGeom>
        </p:spPr>
        <p:txBody>
          <a:bodyPr vert="horz" lIns="91428" tIns="45715" rIns="91428" bIns="45715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6" y="9378825"/>
            <a:ext cx="2945659" cy="493713"/>
          </a:xfrm>
          <a:prstGeom prst="rect">
            <a:avLst/>
          </a:prstGeom>
        </p:spPr>
        <p:txBody>
          <a:bodyPr vert="horz" lIns="91428" tIns="45715" rIns="91428" bIns="45715" rtlCol="0" anchor="b"/>
          <a:lstStyle>
            <a:lvl1pPr algn="r">
              <a:defRPr sz="1200"/>
            </a:lvl1pPr>
          </a:lstStyle>
          <a:p>
            <a:fld id="{834C7F72-66F4-4DF8-8F12-0DDB08EF243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2604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4C7F72-66F4-4DF8-8F12-0DDB08EF2430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1553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4C7F72-66F4-4DF8-8F12-0DDB08EF2430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2856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4C7F72-66F4-4DF8-8F12-0DDB08EF2430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7628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357298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684213" y="6357958"/>
            <a:ext cx="2895600" cy="365125"/>
          </a:xfrm>
        </p:spPr>
        <p:txBody>
          <a:bodyPr/>
          <a:lstStyle/>
          <a:p>
            <a:pPr algn="l"/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13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72372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prstClr val="black"/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2491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72372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prstClr val="black"/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369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3200" b="1" i="1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922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72372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prstClr val="black"/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978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76276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845438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72372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prstClr val="black"/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276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74688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74688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81650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81650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>
          <a:xfrm>
            <a:off x="672372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prstClr val="black"/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483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4360" y="417514"/>
            <a:ext cx="8229600" cy="65403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668668" y="6356350"/>
            <a:ext cx="4903464" cy="365125"/>
          </a:xfrm>
        </p:spPr>
        <p:txBody>
          <a:bodyPr/>
          <a:lstStyle/>
          <a:p>
            <a:pPr algn="l"/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dirty="0">
                <a:solidFill>
                  <a:prstClr val="black">
                    <a:tint val="75000"/>
                  </a:prstClr>
                </a:solidFill>
              </a:rPr>
              <a:t>15.07.2012</a:t>
            </a:r>
          </a:p>
          <a:p>
            <a:r>
              <a:rPr lang="ru-RU" dirty="0">
                <a:solidFill>
                  <a:prstClr val="black">
                    <a:tint val="75000"/>
                  </a:prstClr>
                </a:solidFill>
              </a:rPr>
              <a:t> </a:t>
            </a:r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7" name="Прямая соединительная линия 6"/>
          <p:cNvCxnSpPr/>
          <p:nvPr userDrawn="1"/>
        </p:nvCxnSpPr>
        <p:spPr>
          <a:xfrm>
            <a:off x="684213" y="415725"/>
            <a:ext cx="82455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 userDrawn="1"/>
        </p:nvCxnSpPr>
        <p:spPr>
          <a:xfrm rot="5400000">
            <a:off x="612775" y="487163"/>
            <a:ext cx="1428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0706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>
          <a:xfrm>
            <a:off x="672372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prstClr val="black"/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261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72372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prstClr val="black"/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844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72372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ru-RU">
              <a:solidFill>
                <a:prstClr val="black"/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66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436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7436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56558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>
                <a:solidFill>
                  <a:prstClr val="black">
                    <a:tint val="75000"/>
                  </a:prstClr>
                </a:solidFill>
              </a:rPr>
              <a:t>16.07.2012</a:t>
            </a:r>
          </a:p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7" name="Прямая соединительная линия 6"/>
          <p:cNvCxnSpPr/>
          <p:nvPr userDrawn="1"/>
        </p:nvCxnSpPr>
        <p:spPr>
          <a:xfrm>
            <a:off x="684213" y="415725"/>
            <a:ext cx="82455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/>
          <p:cNvCxnSpPr/>
          <p:nvPr userDrawn="1"/>
        </p:nvCxnSpPr>
        <p:spPr>
          <a:xfrm rot="5400000">
            <a:off x="612775" y="487163"/>
            <a:ext cx="1428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451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>
            <a:noAutofit/>
          </a:bodyPr>
          <a:lstStyle/>
          <a:p>
            <a:pPr algn="l"/>
            <a:endParaRPr lang="ru-RU" sz="2800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/>
                </a:solidFill>
              </a:rPr>
              <a:pPr/>
              <a:t>1</a:t>
            </a:fld>
            <a:endParaRPr lang="ru-RU" dirty="0">
              <a:solidFill>
                <a:prstClr val="black"/>
              </a:solidFill>
            </a:endParaRPr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684213" y="2774968"/>
            <a:ext cx="8229600" cy="6540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  <a:defRPr/>
            </a:pPr>
            <a:endParaRPr lang="ru-RU" sz="4400" dirty="0">
              <a:solidFill>
                <a:prstClr val="black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ru-RU" sz="4400" dirty="0">
              <a:solidFill>
                <a:prstClr val="black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ru-RU" sz="4400" dirty="0">
              <a:solidFill>
                <a:prstClr val="black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ru-RU" sz="4400" dirty="0">
              <a:solidFill>
                <a:prstClr val="black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ru-RU" sz="4400" dirty="0">
              <a:solidFill>
                <a:prstClr val="black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ru-RU" sz="4400" dirty="0">
              <a:solidFill>
                <a:prstClr val="black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ru-RU" sz="9600" dirty="0">
              <a:solidFill>
                <a:prstClr val="black"/>
              </a:solidFill>
            </a:endParaRPr>
          </a:p>
        </p:txBody>
      </p:sp>
      <p:sp>
        <p:nvSpPr>
          <p:cNvPr id="6" name="Нижний колонтитул 6"/>
          <p:cNvSpPr>
            <a:spLocks noGrp="1"/>
          </p:cNvSpPr>
          <p:nvPr>
            <p:ph type="ftr" sz="quarter" idx="11"/>
          </p:nvPr>
        </p:nvSpPr>
        <p:spPr>
          <a:xfrm>
            <a:off x="656558" y="6356350"/>
            <a:ext cx="3267370" cy="365125"/>
          </a:xfrm>
        </p:spPr>
        <p:txBody>
          <a:bodyPr/>
          <a:lstStyle/>
          <a:p>
            <a:pPr algn="l"/>
            <a:r>
              <a:rPr lang="en-US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6877" y="1493610"/>
            <a:ext cx="8236935" cy="778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sz="2000" dirty="0"/>
              <a:t>Привет! Любая компания – огромный мир, в котором сложно сразу найти себя и разобраться во всех правилах</a:t>
            </a:r>
            <a:r>
              <a:rPr lang="en-US" sz="2000" dirty="0"/>
              <a:t>.</a:t>
            </a:r>
            <a:endParaRPr lang="ru-RU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DEE7D6-D481-C6DF-6B50-01BCB67B7C3D}"/>
              </a:ext>
            </a:extLst>
          </p:cNvPr>
          <p:cNvSpPr txBox="1"/>
          <p:nvPr/>
        </p:nvSpPr>
        <p:spPr>
          <a:xfrm>
            <a:off x="684212" y="3104370"/>
            <a:ext cx="8219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sz="3200" b="1" dirty="0"/>
              <a:t>Посмотри, чем я могу тебе помочь</a:t>
            </a:r>
            <a:r>
              <a:rPr lang="en-US" sz="3200" b="1" dirty="0"/>
              <a:t>.</a:t>
            </a:r>
            <a:endParaRPr lang="ru-RU" sz="3200" b="1" dirty="0"/>
          </a:p>
        </p:txBody>
      </p:sp>
      <p:pic>
        <p:nvPicPr>
          <p:cNvPr id="8" name="Journey">
            <a:hlinkClick r:id="" action="ppaction://media"/>
            <a:extLst>
              <a:ext uri="{FF2B5EF4-FFF2-40B4-BE49-F238E27FC236}">
                <a16:creationId xmlns:a16="http://schemas.microsoft.com/office/drawing/2014/main" id="{50A93D64-452E-3744-EF9B-1A1634F74C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8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24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4360" y="412202"/>
            <a:ext cx="8229600" cy="712542"/>
          </a:xfrm>
        </p:spPr>
        <p:txBody>
          <a:bodyPr anchor="t">
            <a:noAutofit/>
          </a:bodyPr>
          <a:lstStyle/>
          <a:p>
            <a:r>
              <a:rPr lang="ru-RU" sz="2400" i="0" dirty="0"/>
              <a:t>Общая информация</a:t>
            </a:r>
            <a:endParaRPr lang="ru-RU" sz="2000" b="0" i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656558" y="6356350"/>
            <a:ext cx="398745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t>WelcomeAugust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11E8A0-ADF5-43B0-A998-616A389A397D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B9D674F-F3CF-403E-8125-20EE67B35F2F}"/>
              </a:ext>
            </a:extLst>
          </p:cNvPr>
          <p:cNvSpPr txBox="1"/>
          <p:nvPr/>
        </p:nvSpPr>
        <p:spPr>
          <a:xfrm>
            <a:off x="684213" y="2567447"/>
            <a:ext cx="8219748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О том, чем занимается наша компания, ее историю и структуру,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Как мы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управляем и развиваем персонал,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Как проводим адаптацию, обучение и оценку персонала,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Какая культура принята в нашем коллективе,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kumimoji="0" lang="ru-R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ак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мы проводим корпоративные мероприятия,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kumimoji="0" lang="ru-R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акую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политику проводим в отношении молодежи.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E12D69-4BE3-C9F6-6994-16E9962B5E28}"/>
              </a:ext>
            </a:extLst>
          </p:cNvPr>
          <p:cNvSpPr txBox="1"/>
          <p:nvPr/>
        </p:nvSpPr>
        <p:spPr>
          <a:xfrm>
            <a:off x="676877" y="1498524"/>
            <a:ext cx="82369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t>Чтобы составить общее представление о нашей компании вот о чем я могу рассказать тебе:</a:t>
            </a:r>
          </a:p>
        </p:txBody>
      </p:sp>
    </p:spTree>
    <p:extLst>
      <p:ext uri="{BB962C8B-B14F-4D97-AF65-F5344CB8AC3E}">
        <p14:creationId xmlns:p14="http://schemas.microsoft.com/office/powerpoint/2010/main" val="4168715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4360" y="412202"/>
            <a:ext cx="8229600" cy="712542"/>
          </a:xfrm>
        </p:spPr>
        <p:txBody>
          <a:bodyPr anchor="t">
            <a:noAutofit/>
          </a:bodyPr>
          <a:lstStyle/>
          <a:p>
            <a:r>
              <a:rPr lang="ru-RU" sz="2400" i="0" dirty="0"/>
              <a:t>Стандарты и правила компании</a:t>
            </a:r>
            <a:br>
              <a:rPr lang="ru-RU" sz="2400" i="0" dirty="0"/>
            </a:br>
            <a:endParaRPr lang="ru-RU" sz="2000" b="0" i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656558" y="6356350"/>
            <a:ext cx="3987450" cy="365125"/>
          </a:xfrm>
        </p:spPr>
        <p:txBody>
          <a:bodyPr/>
          <a:lstStyle/>
          <a:p>
            <a:pPr algn="l"/>
            <a:r>
              <a:rPr lang="en-US" dirty="0" err="1">
                <a:solidFill>
                  <a:prstClr val="black">
                    <a:tint val="75000"/>
                  </a:prstClr>
                </a:solidFill>
              </a:rPr>
              <a:t>WelcomeAugust</a:t>
            </a:r>
            <a:endParaRPr lang="ru-RU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1E8A0-ADF5-43B0-A998-616A389A397D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B9D674F-F3CF-403E-8125-20EE67B35F2F}"/>
              </a:ext>
            </a:extLst>
          </p:cNvPr>
          <p:cNvSpPr txBox="1"/>
          <p:nvPr/>
        </p:nvSpPr>
        <p:spPr>
          <a:xfrm>
            <a:off x="684213" y="2963687"/>
            <a:ext cx="8219748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Правила внутреннего трудового распорядка,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Кодекс корпоративной этики,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Производственная система,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Порядок исчисления заработной платы,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Льготы, поощрения, взыскания,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Виды отпусков, порядок предоставления,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Правила извещения о болезни,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Порядок оформления командировок и авансовых отчетов,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Процедура увольнения и вакансии.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E12D69-4BE3-C9F6-6994-16E9962B5E28}"/>
              </a:ext>
            </a:extLst>
          </p:cNvPr>
          <p:cNvSpPr txBox="1"/>
          <p:nvPr/>
        </p:nvSpPr>
        <p:spPr>
          <a:xfrm>
            <a:off x="676877" y="1498524"/>
            <a:ext cx="82369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ru-RU" sz="2000" dirty="0"/>
              <a:t>Если ты захочешь узнать что-то о правилах и стандартах, принятых в нашей компании, то вот в чем я смогу тебе помочь разобраться:</a:t>
            </a:r>
          </a:p>
        </p:txBody>
      </p:sp>
    </p:spTree>
    <p:extLst>
      <p:ext uri="{BB962C8B-B14F-4D97-AF65-F5344CB8AC3E}">
        <p14:creationId xmlns:p14="http://schemas.microsoft.com/office/powerpoint/2010/main" val="932531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4360" y="412202"/>
            <a:ext cx="8229600" cy="712542"/>
          </a:xfrm>
        </p:spPr>
        <p:txBody>
          <a:bodyPr anchor="t">
            <a:noAutofit/>
          </a:bodyPr>
          <a:lstStyle/>
          <a:p>
            <a:r>
              <a:rPr lang="ru-RU" sz="2400" i="0" dirty="0"/>
              <a:t>Службы поддержки и обслуживания персонала</a:t>
            </a:r>
            <a:br>
              <a:rPr lang="ru-RU" sz="2400" i="0" dirty="0"/>
            </a:br>
            <a:endParaRPr lang="ru-RU" sz="2000" b="0" i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656558" y="6356350"/>
            <a:ext cx="398745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t>WelcomeAugust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11E8A0-ADF5-43B0-A998-616A389A397D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B9D674F-F3CF-403E-8125-20EE67B35F2F}"/>
              </a:ext>
            </a:extLst>
          </p:cNvPr>
          <p:cNvSpPr txBox="1"/>
          <p:nvPr/>
        </p:nvSpPr>
        <p:spPr>
          <a:xfrm>
            <a:off x="684213" y="2618247"/>
            <a:ext cx="821974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Организация питания персонала,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Медицинская помощь,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Хозяйственная служба и спецодежда,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Профсоюз,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Корпоративный портал и корпоративные СМИ,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ИТ поддержка; логин, пароль и правила безопасности, интернет; хранение информации на компьютере; запись информации на носители,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Адреса, календарь, задачи; почтовый адрес; телефон;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Канцелярские принадлежности,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Пропускная система,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Идеи кайдзен,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Документы и получение справок.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E12D69-4BE3-C9F6-6994-16E9962B5E28}"/>
              </a:ext>
            </a:extLst>
          </p:cNvPr>
          <p:cNvSpPr txBox="1"/>
          <p:nvPr/>
        </p:nvSpPr>
        <p:spPr>
          <a:xfrm>
            <a:off x="676877" y="1498524"/>
            <a:ext cx="82369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eorgia"/>
                <a:ea typeface="+mn-ea"/>
                <a:cs typeface="+mn-cs"/>
              </a:rPr>
              <a:t>У нас в компании много разных служб поддержки персонала, чтобы в них не запутаться я могу подсказать тебе как они работают:</a:t>
            </a:r>
          </a:p>
        </p:txBody>
      </p:sp>
    </p:spTree>
    <p:extLst>
      <p:ext uri="{BB962C8B-B14F-4D97-AF65-F5344CB8AC3E}">
        <p14:creationId xmlns:p14="http://schemas.microsoft.com/office/powerpoint/2010/main" val="1249387058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Другая 1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9557</TotalTime>
  <Words>277</Words>
  <Application>Microsoft Office PowerPoint</Application>
  <PresentationFormat>Экран (4:3)</PresentationFormat>
  <Paragraphs>50</Paragraphs>
  <Slides>4</Slides>
  <Notes>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Arial</vt:lpstr>
      <vt:lpstr>Calibri</vt:lpstr>
      <vt:lpstr>Georgia</vt:lpstr>
      <vt:lpstr>Times New Roman</vt:lpstr>
      <vt:lpstr>1_Тема Office</vt:lpstr>
      <vt:lpstr>Презентация PowerPoint</vt:lpstr>
      <vt:lpstr>Общая информация</vt:lpstr>
      <vt:lpstr>Стандарты и правила компании </vt:lpstr>
      <vt:lpstr>Службы поддержки и обслуживания персонала </vt:lpstr>
    </vt:vector>
  </TitlesOfParts>
  <Company>AUGUST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Перечень работ в рамках проекта «RailOptimizer»</dc:title>
  <dc:creator>Татьяна</dc:creator>
  <cp:lastModifiedBy>Алексей Третьяков</cp:lastModifiedBy>
  <cp:revision>1533</cp:revision>
  <cp:lastPrinted>2014-03-05T12:16:14Z</cp:lastPrinted>
  <dcterms:created xsi:type="dcterms:W3CDTF">2012-07-15T09:27:56Z</dcterms:created>
  <dcterms:modified xsi:type="dcterms:W3CDTF">2024-07-18T09:21:54Z</dcterms:modified>
</cp:coreProperties>
</file>

<file path=docProps/thumbnail.jpeg>
</file>